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6600D-B46C-4F42-8EE1-D91D4B0F9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50FAB-9E59-45F2-892C-89F30DCF4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2311D-7469-4253-833D-292CD127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06872-61E6-435D-8AA0-B8884271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464141-0301-4C37-87F9-AB54137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8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27F05-99D5-49F6-96C6-74484D48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22734-D13E-42E9-A096-B505FD33E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EA622-85EB-4717-BC2F-A44ED811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BFC3BE-8826-48BF-B43A-8C1A0891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DBB136-D4AA-4266-8505-6DD61675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9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033BBC-FF03-45BB-BE4A-292F4E1A0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9977AD-31B2-4FD6-AC30-96FFDC8E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5ACEF-B121-4471-9A0A-52CFA765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F9B348-1EF4-4E48-A38E-759F0C3A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22C73-A195-4FF6-9CE3-D33C2244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4FE54-4E56-4446-B248-4A7D4660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9F2F0-3CC5-4046-B0C4-A7538B46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F14D8-48E3-4DAD-A5F0-D57AAE21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900FA9-52D2-4226-977D-D9663015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10198-8935-42DB-9154-BF393502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2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CF1C5-F629-42EF-BDD9-BACA3DEE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E33CC-8715-4601-A39F-3E34737B3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FE787-7884-4450-8B3C-59E9A4E7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A91A2-5E8E-4992-B9C4-5DD9BCE5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31C19-7D50-4CB5-B444-1CB5C83C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2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56733-35AB-4435-9EF3-36346710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83E38-1117-468D-B358-587F3E007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30E919-E16E-40CE-8194-2FC9B2EF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7F8E1D-C849-4E16-A51D-D195A3D6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42DB86-9F83-4ED5-B96F-BBCA80B1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393BB-A902-4E05-8490-107AA0E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99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D825-59B3-4C63-8AE4-C3E4676C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EAC4B2-F2FE-4B30-92BB-1F45128D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837760-1B24-4119-B145-4EC441134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6ADFB1-7E74-4BD7-859D-EA0F5E0B2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6C7D57-275F-4DEB-8B72-06E4D246C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964A5A-2037-4D1E-BD24-33F1897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EAED02-1C32-45CB-9061-2DA337E8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5983E3-5AF7-41FD-9D67-11C992AF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9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DF17E-5CC2-41DD-9F77-74520A94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A6A27-C86C-4CF2-8B8A-33283D25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BF5324-5405-47C6-BA55-73338D12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FF38A8-8688-4D59-8C92-BD1BB094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94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CE218A-F190-4DB1-B5B4-E2B2FA51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283879-716A-458E-B1EB-712601F1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0490D9-C18B-44D1-8297-13849C09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1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6A58D-0494-45B1-B4D0-48821744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E7E8C-FFC7-4FF6-9B1C-E13D3B9F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B3F16B-2623-4CD9-A1FC-09F66714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B85E64-B6F8-4F7E-A955-35EB79DE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493DF-2DCF-4B08-AACE-3C011485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C96951-4416-4DFA-9A0D-224ACAA1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550A2-EA5E-484B-BDBC-7575BA5E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23413E-51C4-4E9A-862A-5CDCE6F7F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4D476C-74B2-4979-977D-A89652EFC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82FCA-D884-45F2-A536-B5F1FDCD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7FECAB-7AE3-4A7B-A4BD-EF2FC74A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1B12B-66F7-4B01-A06E-80625328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758CF3-0460-4FF9-9F03-93D4D0B8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F1CACB-CF5A-48B9-9081-88408138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6C5E07-8563-4BB0-A690-B491A161F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6217-85BC-4ADB-8B85-04C09F277937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F0B91-5454-4413-A9ED-0D0509D6D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C999E-1BFC-4913-BF46-39B7A3847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B8CC-7454-4E17-B7D4-460D40368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60AB6FEF-A7E1-4509-864A-0BBDF55F57E6}"/>
              </a:ext>
            </a:extLst>
          </p:cNvPr>
          <p:cNvSpPr txBox="1"/>
          <p:nvPr/>
        </p:nvSpPr>
        <p:spPr>
          <a:xfrm>
            <a:off x="144827" y="293099"/>
            <a:ext cx="727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mathématique 2024 –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Manche 4 – Niveau 2B (problème 1 jour 1)</a:t>
            </a:r>
          </a:p>
        </p:txBody>
      </p:sp>
      <p:pic>
        <p:nvPicPr>
          <p:cNvPr id="17" name="Google Shape;165;p19">
            <a:extLst>
              <a:ext uri="{FF2B5EF4-FFF2-40B4-BE49-F238E27FC236}">
                <a16:creationId xmlns:a16="http://schemas.microsoft.com/office/drawing/2014/main" id="{3A978BB4-74A2-4DF4-98D4-3EBD05C3022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52DA6F8-DC88-44E2-9B41-41AD07BE003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mathématiques 68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44425E-CB97-4D8D-AFC0-7CD2D6CF2B8B}"/>
              </a:ext>
            </a:extLst>
          </p:cNvPr>
          <p:cNvSpPr txBox="1"/>
          <p:nvPr/>
        </p:nvSpPr>
        <p:spPr>
          <a:xfrm>
            <a:off x="7759025" y="274439"/>
            <a:ext cx="428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Problème mixte en plusieurs étapes, avec comparaison additive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9B3BB0-3DF3-41F8-A0AD-CAC525C71374}"/>
              </a:ext>
            </a:extLst>
          </p:cNvPr>
          <p:cNvSpPr/>
          <p:nvPr/>
        </p:nvSpPr>
        <p:spPr>
          <a:xfrm>
            <a:off x="7533911" y="926145"/>
            <a:ext cx="4513261" cy="12975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u="sng" dirty="0"/>
              <a:t>Les salles de classe 1 </a:t>
            </a:r>
            <a:endParaRPr lang="fr-FR" sz="1600" u="sng" dirty="0"/>
          </a:p>
          <a:p>
            <a:r>
              <a:rPr lang="fr-FR" sz="1600" dirty="0"/>
              <a:t>Dans une classe de CE1-CE2, il y a 11 tables doubles pour les CE1 ; il y a 15 places de moins pour les CE2. </a:t>
            </a:r>
          </a:p>
          <a:p>
            <a:r>
              <a:rPr lang="fr-FR" sz="1600" dirty="0"/>
              <a:t>Combien de places assises y a-t-il dans cette classe de CE1-CE2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9BE27D9-4EA4-4F7C-AC2C-EA0D9F20FFBB}"/>
              </a:ext>
            </a:extLst>
          </p:cNvPr>
          <p:cNvSpPr txBox="1"/>
          <p:nvPr/>
        </p:nvSpPr>
        <p:spPr>
          <a:xfrm>
            <a:off x="475859" y="5150328"/>
            <a:ext cx="473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Modélisation possible pour ce problème 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5959EFB-9DE2-4135-8A89-91571C76369E}"/>
              </a:ext>
            </a:extLst>
          </p:cNvPr>
          <p:cNvSpPr txBox="1"/>
          <p:nvPr/>
        </p:nvSpPr>
        <p:spPr>
          <a:xfrm>
            <a:off x="6096000" y="4730777"/>
            <a:ext cx="60285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Procédures de calcul possibles pour ce problème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Soustraction par étapes pour 22 – 15 :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22 – 12 = 10 ; 10 – 3 = 7. 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 à trous :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… + 15 = 22 ; je sais que 5 + 15 = 20, il manque encore 2 pour obtenir 22 ; 7 + 15 = 22. 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Appui sur la dizaine pour soustraire :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22 – 20 = 2 ; j’ai enlevé 5 de trop par rapport à 22 – 15 ; 22 – 15 = 2 + 5 = 7. »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B76830A-0400-482D-928D-FEA3DC10FC93}"/>
              </a:ext>
            </a:extLst>
          </p:cNvPr>
          <p:cNvSpPr txBox="1"/>
          <p:nvPr/>
        </p:nvSpPr>
        <p:spPr>
          <a:xfrm>
            <a:off x="362267" y="1344661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Manipulation possible pour ce problème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478A97-8C09-4025-A0EB-8AFBD5FB0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5102" r="9116" b="11429"/>
          <a:stretch/>
        </p:blipFill>
        <p:spPr>
          <a:xfrm>
            <a:off x="756188" y="3336633"/>
            <a:ext cx="2434146" cy="17619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D77711-F837-47FA-B4BF-DC1630CFD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31423" r="8549" b="32857"/>
          <a:stretch/>
        </p:blipFill>
        <p:spPr>
          <a:xfrm>
            <a:off x="4217361" y="3327068"/>
            <a:ext cx="3723399" cy="1187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A2F65C-209D-4C33-A30C-7F2D85A1BA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41632" r="21769" b="37804"/>
          <a:stretch/>
        </p:blipFill>
        <p:spPr>
          <a:xfrm>
            <a:off x="475860" y="2236968"/>
            <a:ext cx="2855168" cy="7918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C5B57E-FFA5-4382-A3C1-DEB1858F84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40311" r="16616" b="43023"/>
          <a:stretch/>
        </p:blipFill>
        <p:spPr>
          <a:xfrm>
            <a:off x="4217361" y="2272150"/>
            <a:ext cx="3704068" cy="703512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D2CFDFC-D671-488F-AF68-C4D37FB036FF}"/>
              </a:ext>
            </a:extLst>
          </p:cNvPr>
          <p:cNvCxnSpPr>
            <a:cxnSpLocks/>
          </p:cNvCxnSpPr>
          <p:nvPr/>
        </p:nvCxnSpPr>
        <p:spPr>
          <a:xfrm>
            <a:off x="1599860" y="2807748"/>
            <a:ext cx="1610521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D941797-21E3-41EF-80AD-D04BFB977D3C}"/>
              </a:ext>
            </a:extLst>
          </p:cNvPr>
          <p:cNvSpPr txBox="1"/>
          <p:nvPr/>
        </p:nvSpPr>
        <p:spPr>
          <a:xfrm>
            <a:off x="536347" y="2273440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11 places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B0B00E0-269F-4FA3-9F0E-74CAB907DE1C}"/>
              </a:ext>
            </a:extLst>
          </p:cNvPr>
          <p:cNvSpPr txBox="1"/>
          <p:nvPr/>
        </p:nvSpPr>
        <p:spPr>
          <a:xfrm>
            <a:off x="1825070" y="2271151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11 places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DDB647F-C701-40F2-A7EC-57D48743A7DF}"/>
              </a:ext>
            </a:extLst>
          </p:cNvPr>
          <p:cNvSpPr txBox="1"/>
          <p:nvPr/>
        </p:nvSpPr>
        <p:spPr>
          <a:xfrm>
            <a:off x="1422680" y="2979930"/>
            <a:ext cx="210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« 15 places de moins »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AA3969E-BF31-492A-900A-6C8FEF0862C3}"/>
              </a:ext>
            </a:extLst>
          </p:cNvPr>
          <p:cNvSpPr txBox="1"/>
          <p:nvPr/>
        </p:nvSpPr>
        <p:spPr>
          <a:xfrm>
            <a:off x="730959" y="2606265"/>
            <a:ext cx="74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CE2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BC04C14-7806-470C-88EE-871BED421AD9}"/>
              </a:ext>
            </a:extLst>
          </p:cNvPr>
          <p:cNvSpPr txBox="1"/>
          <p:nvPr/>
        </p:nvSpPr>
        <p:spPr>
          <a:xfrm>
            <a:off x="6952791" y="2388244"/>
            <a:ext cx="74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CE2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733911E-D7AD-4BA7-A9B2-BCC6B71F9DB0}"/>
              </a:ext>
            </a:extLst>
          </p:cNvPr>
          <p:cNvSpPr txBox="1"/>
          <p:nvPr/>
        </p:nvSpPr>
        <p:spPr>
          <a:xfrm>
            <a:off x="5233033" y="2423851"/>
            <a:ext cx="74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CE1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15CC70-DE7F-4CFD-92C0-33ECBFA745A6}"/>
              </a:ext>
            </a:extLst>
          </p:cNvPr>
          <p:cNvSpPr txBox="1"/>
          <p:nvPr/>
        </p:nvSpPr>
        <p:spPr>
          <a:xfrm>
            <a:off x="362267" y="1828800"/>
            <a:ext cx="36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Etape 1 :</a:t>
            </a:r>
            <a:r>
              <a:rPr lang="fr-FR" dirty="0"/>
              <a:t> </a:t>
            </a:r>
            <a:r>
              <a:rPr lang="fr-FR" i="1" dirty="0"/>
              <a:t>Combien de places au CE2 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9778910-F2BE-46F3-88D5-71698826DFB6}"/>
              </a:ext>
            </a:extLst>
          </p:cNvPr>
          <p:cNvSpPr txBox="1"/>
          <p:nvPr/>
        </p:nvSpPr>
        <p:spPr>
          <a:xfrm>
            <a:off x="4218846" y="1690300"/>
            <a:ext cx="319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Etape 2 :</a:t>
            </a:r>
            <a:r>
              <a:rPr lang="fr-FR" dirty="0"/>
              <a:t> </a:t>
            </a:r>
            <a:r>
              <a:rPr lang="fr-FR" i="1" dirty="0"/>
              <a:t>Combien de places en tout dans la classe de CE1-CE2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6384718-630A-4D0C-BC13-E7CA5A803829}"/>
              </a:ext>
            </a:extLst>
          </p:cNvPr>
          <p:cNvSpPr txBox="1"/>
          <p:nvPr/>
        </p:nvSpPr>
        <p:spPr>
          <a:xfrm>
            <a:off x="8033656" y="2419022"/>
            <a:ext cx="292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réglettes « </a:t>
            </a:r>
            <a:r>
              <a:rPr lang="fr-FR" sz="1600" i="1" dirty="0" err="1"/>
              <a:t>Cuisenaire</a:t>
            </a:r>
            <a:r>
              <a:rPr lang="fr-FR" sz="1600" i="1" dirty="0"/>
              <a:t> »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60182F2-130E-4A72-AFF3-B3253276C2CC}"/>
              </a:ext>
            </a:extLst>
          </p:cNvPr>
          <p:cNvCxnSpPr>
            <a:cxnSpLocks/>
          </p:cNvCxnSpPr>
          <p:nvPr/>
        </p:nvCxnSpPr>
        <p:spPr>
          <a:xfrm>
            <a:off x="1720507" y="4397839"/>
            <a:ext cx="1377256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F15E0B9-D845-4405-8273-18F2273FDF27}"/>
              </a:ext>
            </a:extLst>
          </p:cNvPr>
          <p:cNvSpPr txBox="1"/>
          <p:nvPr/>
        </p:nvSpPr>
        <p:spPr>
          <a:xfrm>
            <a:off x="1819400" y="4438390"/>
            <a:ext cx="117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</a:rPr>
              <a:t>« 15 places de moins »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339CD93-4D3F-4D8D-8E72-60659453372F}"/>
              </a:ext>
            </a:extLst>
          </p:cNvPr>
          <p:cNvSpPr txBox="1"/>
          <p:nvPr/>
        </p:nvSpPr>
        <p:spPr>
          <a:xfrm>
            <a:off x="8033656" y="3429466"/>
            <a:ext cx="271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bandes de papier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42AB8F-57B3-499D-8DBF-BBA43B51802C}"/>
              </a:ext>
            </a:extLst>
          </p:cNvPr>
          <p:cNvSpPr/>
          <p:nvPr/>
        </p:nvSpPr>
        <p:spPr>
          <a:xfrm>
            <a:off x="555483" y="5579826"/>
            <a:ext cx="923730" cy="525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CE1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B44B11-82DB-44DD-88E4-EFEFFEF6D6CA}"/>
              </a:ext>
            </a:extLst>
          </p:cNvPr>
          <p:cNvSpPr/>
          <p:nvPr/>
        </p:nvSpPr>
        <p:spPr>
          <a:xfrm>
            <a:off x="1479213" y="5579825"/>
            <a:ext cx="923730" cy="525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CE1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9F7129-9B20-4079-B314-C59CB6BF28A9}"/>
              </a:ext>
            </a:extLst>
          </p:cNvPr>
          <p:cNvSpPr/>
          <p:nvPr/>
        </p:nvSpPr>
        <p:spPr>
          <a:xfrm>
            <a:off x="555483" y="6105175"/>
            <a:ext cx="751425" cy="5253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CE2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4649DC1A-46CC-4882-9F93-F6DACA14B448}"/>
              </a:ext>
            </a:extLst>
          </p:cNvPr>
          <p:cNvCxnSpPr>
            <a:cxnSpLocks/>
          </p:cNvCxnSpPr>
          <p:nvPr/>
        </p:nvCxnSpPr>
        <p:spPr>
          <a:xfrm>
            <a:off x="1306908" y="6252901"/>
            <a:ext cx="109603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C14CC832-CA12-44E2-8EE6-E4376F640C94}"/>
              </a:ext>
            </a:extLst>
          </p:cNvPr>
          <p:cNvSpPr txBox="1"/>
          <p:nvPr/>
        </p:nvSpPr>
        <p:spPr>
          <a:xfrm>
            <a:off x="1267482" y="6250993"/>
            <a:ext cx="11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« 15 places de moins »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5A112-0BAB-402B-8EDE-A026F5C3A3C6}"/>
              </a:ext>
            </a:extLst>
          </p:cNvPr>
          <p:cNvSpPr/>
          <p:nvPr/>
        </p:nvSpPr>
        <p:spPr>
          <a:xfrm>
            <a:off x="2838083" y="5943960"/>
            <a:ext cx="923730" cy="525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CE1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E0085B-48D8-4B2E-8476-63458ECA9D48}"/>
              </a:ext>
            </a:extLst>
          </p:cNvPr>
          <p:cNvSpPr/>
          <p:nvPr/>
        </p:nvSpPr>
        <p:spPr>
          <a:xfrm>
            <a:off x="3761813" y="5945407"/>
            <a:ext cx="923730" cy="525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CE1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44E10E-A7C1-4F94-9C7B-7EC12B491BD4}"/>
              </a:ext>
            </a:extLst>
          </p:cNvPr>
          <p:cNvSpPr/>
          <p:nvPr/>
        </p:nvSpPr>
        <p:spPr>
          <a:xfrm>
            <a:off x="4676904" y="5939637"/>
            <a:ext cx="751425" cy="5253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CE2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9173FC84-B325-4CB8-9151-091F6D268A57}"/>
              </a:ext>
            </a:extLst>
          </p:cNvPr>
          <p:cNvSpPr/>
          <p:nvPr/>
        </p:nvSpPr>
        <p:spPr>
          <a:xfrm>
            <a:off x="2838084" y="5789359"/>
            <a:ext cx="2590246" cy="342822"/>
          </a:xfrm>
          <a:prstGeom prst="arc">
            <a:avLst>
              <a:gd name="adj1" fmla="val 10793053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04BEA6-3758-4CF4-B65F-811BD46740F5}"/>
              </a:ext>
            </a:extLst>
          </p:cNvPr>
          <p:cNvSpPr txBox="1"/>
          <p:nvPr/>
        </p:nvSpPr>
        <p:spPr>
          <a:xfrm>
            <a:off x="3973031" y="5450783"/>
            <a:ext cx="32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7762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691C06F-6DD8-482A-9923-11FAFD51ECB7}"/>
              </a:ext>
            </a:extLst>
          </p:cNvPr>
          <p:cNvSpPr txBox="1"/>
          <p:nvPr/>
        </p:nvSpPr>
        <p:spPr>
          <a:xfrm>
            <a:off x="144827" y="293099"/>
            <a:ext cx="722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mathématique 2024 –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Manche 4 – Niveau 2B (problème 1 jour 2)</a:t>
            </a:r>
          </a:p>
        </p:txBody>
      </p:sp>
      <p:pic>
        <p:nvPicPr>
          <p:cNvPr id="10" name="Google Shape;165;p19">
            <a:extLst>
              <a:ext uri="{FF2B5EF4-FFF2-40B4-BE49-F238E27FC236}">
                <a16:creationId xmlns:a16="http://schemas.microsoft.com/office/drawing/2014/main" id="{26B3EC39-B304-486A-B21D-3178AE142D1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402C5C-0EA5-44D2-AF36-918519F82EEA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mathématiques 68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41CEF6-3D61-4898-92DE-738FC125009F}"/>
              </a:ext>
            </a:extLst>
          </p:cNvPr>
          <p:cNvSpPr txBox="1"/>
          <p:nvPr/>
        </p:nvSpPr>
        <p:spPr>
          <a:xfrm>
            <a:off x="7832068" y="293099"/>
            <a:ext cx="421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Problème multiplicatif en une étape : comparaison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E06BB-AA1B-4D1A-B5AF-145235A428EB}"/>
              </a:ext>
            </a:extLst>
          </p:cNvPr>
          <p:cNvSpPr/>
          <p:nvPr/>
        </p:nvSpPr>
        <p:spPr>
          <a:xfrm>
            <a:off x="7707087" y="927758"/>
            <a:ext cx="434008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sortie au zoo 1 </a:t>
            </a: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classe de CP, il y a 21 élèves. La maitresse veut les répartir équitablement en 3 groupes.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Combien d’élèves y aura-t-il dans chaque groupe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7D31E9-455C-46CC-875F-F1A4755038FF}"/>
              </a:ext>
            </a:extLst>
          </p:cNvPr>
          <p:cNvSpPr txBox="1"/>
          <p:nvPr/>
        </p:nvSpPr>
        <p:spPr>
          <a:xfrm>
            <a:off x="362267" y="4160324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Modélisation possible pour ce problème :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2EA971A-A411-406C-9DEE-F8017ED58653}"/>
              </a:ext>
            </a:extLst>
          </p:cNvPr>
          <p:cNvSpPr txBox="1"/>
          <p:nvPr/>
        </p:nvSpPr>
        <p:spPr>
          <a:xfrm>
            <a:off x="362267" y="1363322"/>
            <a:ext cx="1157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Manipulation possible pour ce problème 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572297-4AE0-47D5-8633-B9DD8E42A536}"/>
              </a:ext>
            </a:extLst>
          </p:cNvPr>
          <p:cNvSpPr/>
          <p:nvPr/>
        </p:nvSpPr>
        <p:spPr>
          <a:xfrm>
            <a:off x="7707087" y="926146"/>
            <a:ext cx="434008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u="sng" dirty="0"/>
              <a:t>Les écoles 1 </a:t>
            </a:r>
            <a:endParaRPr lang="fr-FR" sz="1600" u="sng" dirty="0"/>
          </a:p>
          <a:p>
            <a:r>
              <a:rPr lang="fr-FR" sz="1600" dirty="0"/>
              <a:t>Dans l’école Victor Hugo, il y a 150 élèves. Dans l’école Jules Verne, il y en a trois fois plus. </a:t>
            </a:r>
          </a:p>
          <a:p>
            <a:r>
              <a:rPr lang="fr-FR" sz="1600" dirty="0"/>
              <a:t>Combien d’élèves y a-t-il dans l’école Jules Verne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CE9600-334C-4B13-ABF2-5A9EB090D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5102" r="8197" b="13529"/>
          <a:stretch/>
        </p:blipFill>
        <p:spPr>
          <a:xfrm>
            <a:off x="6245140" y="2152094"/>
            <a:ext cx="2923893" cy="19292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750C1A-B795-4AB1-A72F-C9117F2338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44622" r="15623" b="36304"/>
          <a:stretch/>
        </p:blipFill>
        <p:spPr>
          <a:xfrm>
            <a:off x="684287" y="2406199"/>
            <a:ext cx="4245429" cy="98107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A9504DC-DCFC-436D-B40A-5ACF4AC635DA}"/>
              </a:ext>
            </a:extLst>
          </p:cNvPr>
          <p:cNvSpPr txBox="1"/>
          <p:nvPr/>
        </p:nvSpPr>
        <p:spPr>
          <a:xfrm>
            <a:off x="667064" y="3370104"/>
            <a:ext cx="292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réglettes « </a:t>
            </a:r>
            <a:r>
              <a:rPr lang="fr-FR" sz="1600" i="1" dirty="0" err="1"/>
              <a:t>Cuisenaire</a:t>
            </a:r>
            <a:r>
              <a:rPr lang="fr-FR" sz="1600" i="1" dirty="0"/>
              <a:t> 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D2F40-0852-4674-B259-CD9A9BA22BE7}"/>
              </a:ext>
            </a:extLst>
          </p:cNvPr>
          <p:cNvSpPr txBox="1"/>
          <p:nvPr/>
        </p:nvSpPr>
        <p:spPr>
          <a:xfrm>
            <a:off x="9169033" y="2222749"/>
            <a:ext cx="271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Avec des bandes de papier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30AE17-EF34-4495-AA11-8BE38705C832}"/>
              </a:ext>
            </a:extLst>
          </p:cNvPr>
          <p:cNvSpPr txBox="1"/>
          <p:nvPr/>
        </p:nvSpPr>
        <p:spPr>
          <a:xfrm>
            <a:off x="760281" y="2527281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Victor Hugo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8DBAD8D-2462-4918-8D16-4882ECA3CFDA}"/>
              </a:ext>
            </a:extLst>
          </p:cNvPr>
          <p:cNvSpPr txBox="1"/>
          <p:nvPr/>
        </p:nvSpPr>
        <p:spPr>
          <a:xfrm>
            <a:off x="875564" y="2826611"/>
            <a:ext cx="3862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Ecole	Jules	Verne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D58EFA-BCF5-458C-AC5E-4CB7386684C5}"/>
              </a:ext>
            </a:extLst>
          </p:cNvPr>
          <p:cNvSpPr txBox="1"/>
          <p:nvPr/>
        </p:nvSpPr>
        <p:spPr>
          <a:xfrm>
            <a:off x="684287" y="1792180"/>
            <a:ext cx="518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« Il y a 3 fois plus d’élèves à Jules Verne qu’à Victor Hugo. »</a:t>
            </a:r>
          </a:p>
          <a:p>
            <a:r>
              <a:rPr lang="fr-FR" sz="1600" i="1" dirty="0"/>
              <a:t>« Il y a 3 fois moins d’élèves à Victor Hugo qu’à Jules Verne. »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9A5C2F8-251D-465C-BD1E-93F02F34BAAF}"/>
              </a:ext>
            </a:extLst>
          </p:cNvPr>
          <p:cNvSpPr txBox="1"/>
          <p:nvPr/>
        </p:nvSpPr>
        <p:spPr>
          <a:xfrm>
            <a:off x="6038919" y="1808348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Victor Hugo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DD67104-9536-44EF-AAA1-AC82BE48343A}"/>
              </a:ext>
            </a:extLst>
          </p:cNvPr>
          <p:cNvSpPr txBox="1"/>
          <p:nvPr/>
        </p:nvSpPr>
        <p:spPr>
          <a:xfrm>
            <a:off x="6341572" y="4002653"/>
            <a:ext cx="280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Ecole Jules Verne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630241-836F-434F-9606-7B85DE0724A8}"/>
              </a:ext>
            </a:extLst>
          </p:cNvPr>
          <p:cNvSpPr/>
          <p:nvPr/>
        </p:nvSpPr>
        <p:spPr>
          <a:xfrm>
            <a:off x="2895108" y="4595523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Victor Hugo : 150 élèves »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088979-0637-4152-A759-A4655FA21AD0}"/>
              </a:ext>
            </a:extLst>
          </p:cNvPr>
          <p:cNvSpPr/>
          <p:nvPr/>
        </p:nvSpPr>
        <p:spPr>
          <a:xfrm>
            <a:off x="2895108" y="5323055"/>
            <a:ext cx="1446245" cy="7183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150 élèves »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6AD9D-6A78-49B6-B18C-DD1D609AF472}"/>
              </a:ext>
            </a:extLst>
          </p:cNvPr>
          <p:cNvSpPr/>
          <p:nvPr/>
        </p:nvSpPr>
        <p:spPr>
          <a:xfrm>
            <a:off x="4341353" y="5313892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150 élèves »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34BEE4-64A9-4B9D-A333-75FFB7FED73F}"/>
              </a:ext>
            </a:extLst>
          </p:cNvPr>
          <p:cNvSpPr/>
          <p:nvPr/>
        </p:nvSpPr>
        <p:spPr>
          <a:xfrm>
            <a:off x="5787598" y="5313892"/>
            <a:ext cx="1446245" cy="7275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« 150 élèves »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A09FB934-74F2-4F79-BAD6-5242922E3966}"/>
              </a:ext>
            </a:extLst>
          </p:cNvPr>
          <p:cNvSpPr/>
          <p:nvPr/>
        </p:nvSpPr>
        <p:spPr>
          <a:xfrm flipV="1">
            <a:off x="2895108" y="5871501"/>
            <a:ext cx="4338735" cy="375208"/>
          </a:xfrm>
          <a:prstGeom prst="arc">
            <a:avLst>
              <a:gd name="adj1" fmla="val 10793053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1ED5F8-0760-45AB-BBE2-2FA0D46CD3B3}"/>
              </a:ext>
            </a:extLst>
          </p:cNvPr>
          <p:cNvSpPr txBox="1"/>
          <p:nvPr/>
        </p:nvSpPr>
        <p:spPr>
          <a:xfrm>
            <a:off x="3121037" y="6201213"/>
            <a:ext cx="388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« Jules Verne : 3 fois plus d’élèves »</a:t>
            </a:r>
          </a:p>
        </p:txBody>
      </p:sp>
    </p:spTree>
    <p:extLst>
      <p:ext uri="{BB962C8B-B14F-4D97-AF65-F5344CB8AC3E}">
        <p14:creationId xmlns:p14="http://schemas.microsoft.com/office/powerpoint/2010/main" val="15125103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475</Words>
  <Application>Microsoft Office PowerPoint</Application>
  <PresentationFormat>Grand écran</PresentationFormat>
  <Paragraphs>57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15</cp:revision>
  <dcterms:created xsi:type="dcterms:W3CDTF">2025-04-01T10:33:31Z</dcterms:created>
  <dcterms:modified xsi:type="dcterms:W3CDTF">2025-05-09T10:21:38Z</dcterms:modified>
</cp:coreProperties>
</file>